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8ded9cce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8ded9cce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8ded9cce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8ded9cce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8ded9cce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8ded9cce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96aab59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e96aab59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96aab59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96aab59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96aab599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96aab59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96aab5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96aab5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96aab59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96aab59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918f482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918f482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918f4828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918f4828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96aab59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96aab599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8ded9cc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8ded9cc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918f482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918f482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8ded9cce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8ded9cce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8ded9cce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8ded9cc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918f4828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918f482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drive.google.com/file/d/18sR5ANcltva6EIWaEX_pTHj64fqz-L5l/view"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n.wikipedia.org/wiki/JSON" TargetMode="External"/><Relationship Id="rId4" Type="http://schemas.openxmlformats.org/officeDocument/2006/relationships/hyperlink" Target="https://en.wikipedia.org/wiki/Array_data_structure" TargetMode="External"/><Relationship Id="rId5" Type="http://schemas.openxmlformats.org/officeDocument/2006/relationships/hyperlink" Target="https://en.wikipedia.org/wiki/Associative_array" TargetMode="External"/><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CouchDB</a:t>
            </a:r>
            <a:endParaRPr b="1"/>
          </a:p>
        </p:txBody>
      </p:sp>
      <p:sp>
        <p:nvSpPr>
          <p:cNvPr id="229" name="Google Shape;229;p17"/>
          <p:cNvSpPr txBox="1"/>
          <p:nvPr>
            <p:ph idx="1" type="subTitle"/>
          </p:nvPr>
        </p:nvSpPr>
        <p:spPr>
          <a:xfrm>
            <a:off x="5083950" y="3082725"/>
            <a:ext cx="3470700" cy="182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Montserrat"/>
                <a:ea typeface="Montserrat"/>
                <a:cs typeface="Montserrat"/>
                <a:sym typeface="Montserrat"/>
              </a:rPr>
              <a:t>Presented By:</a:t>
            </a:r>
            <a:endParaRPr b="1" sz="1500">
              <a:latin typeface="Montserrat"/>
              <a:ea typeface="Montserrat"/>
              <a:cs typeface="Montserrat"/>
              <a:sym typeface="Montserrat"/>
            </a:endParaRPr>
          </a:p>
          <a:p>
            <a:pPr indent="-323850" lvl="0" marL="457200" rtl="0" algn="l">
              <a:lnSpc>
                <a:spcPct val="115000"/>
              </a:lnSpc>
              <a:spcBef>
                <a:spcPts val="1600"/>
              </a:spcBef>
              <a:spcAft>
                <a:spcPts val="0"/>
              </a:spcAft>
              <a:buSzPts val="1500"/>
              <a:buFont typeface="Montserrat"/>
              <a:buChar char="●"/>
            </a:pPr>
            <a:r>
              <a:rPr b="1" lang="en-GB" sz="1500">
                <a:latin typeface="Montserrat"/>
                <a:ea typeface="Montserrat"/>
                <a:cs typeface="Montserrat"/>
                <a:sym typeface="Montserrat"/>
              </a:rPr>
              <a:t>Rosheen Asif</a:t>
            </a:r>
            <a:endParaRPr b="1"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GB" sz="1500">
                <a:latin typeface="Montserrat"/>
                <a:ea typeface="Montserrat"/>
                <a:cs typeface="Montserrat"/>
                <a:sym typeface="Montserrat"/>
              </a:rPr>
              <a:t>Muqadas</a:t>
            </a:r>
            <a:endParaRPr b="1" sz="1500">
              <a:latin typeface="Montserrat"/>
              <a:ea typeface="Montserrat"/>
              <a:cs typeface="Montserrat"/>
              <a:sym typeface="Montserrat"/>
            </a:endParaRPr>
          </a:p>
          <a:p>
            <a:pPr indent="-323850" lvl="0" marL="457200" rtl="0" algn="l">
              <a:lnSpc>
                <a:spcPct val="115000"/>
              </a:lnSpc>
              <a:spcBef>
                <a:spcPts val="0"/>
              </a:spcBef>
              <a:spcAft>
                <a:spcPts val="0"/>
              </a:spcAft>
              <a:buSzPts val="1500"/>
              <a:buFont typeface="Montserrat"/>
              <a:buChar char="●"/>
            </a:pPr>
            <a:r>
              <a:rPr b="1" lang="en-GB" sz="1500">
                <a:latin typeface="Montserrat"/>
                <a:ea typeface="Montserrat"/>
                <a:cs typeface="Montserrat"/>
                <a:sym typeface="Montserrat"/>
              </a:rPr>
              <a:t>Aqsa</a:t>
            </a:r>
            <a:endParaRPr b="1" sz="1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txBox="1"/>
          <p:nvPr>
            <p:ph type="title"/>
          </p:nvPr>
        </p:nvSpPr>
        <p:spPr>
          <a:xfrm>
            <a:off x="1297500" y="393750"/>
            <a:ext cx="70389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Advantages</a:t>
            </a:r>
            <a:endParaRPr/>
          </a:p>
        </p:txBody>
      </p:sp>
      <p:sp>
        <p:nvSpPr>
          <p:cNvPr id="298" name="Google Shape;298;p26"/>
          <p:cNvSpPr/>
          <p:nvPr/>
        </p:nvSpPr>
        <p:spPr>
          <a:xfrm>
            <a:off x="938750" y="1244550"/>
            <a:ext cx="7434600" cy="6414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Montserrat"/>
                <a:ea typeface="Montserrat"/>
                <a:cs typeface="Montserrat"/>
                <a:sym typeface="Montserrat"/>
              </a:rPr>
              <a:t>Document model</a:t>
            </a:r>
            <a:r>
              <a:rPr lang="en-GB" sz="1500">
                <a:latin typeface="Montserrat"/>
                <a:ea typeface="Montserrat"/>
                <a:cs typeface="Montserrat"/>
                <a:sym typeface="Montserrat"/>
              </a:rPr>
              <a:t>: it is easy to serialize objects to JSON store them retrieve and deserialize when we needed them back</a:t>
            </a:r>
            <a:endParaRPr sz="1500">
              <a:latin typeface="Montserrat"/>
              <a:ea typeface="Montserrat"/>
              <a:cs typeface="Montserrat"/>
              <a:sym typeface="Montserrat"/>
            </a:endParaRPr>
          </a:p>
        </p:txBody>
      </p:sp>
      <p:sp>
        <p:nvSpPr>
          <p:cNvPr id="299" name="Google Shape;299;p26"/>
          <p:cNvSpPr/>
          <p:nvPr/>
        </p:nvSpPr>
        <p:spPr>
          <a:xfrm>
            <a:off x="901700" y="2038350"/>
            <a:ext cx="7508700" cy="749400"/>
          </a:xfrm>
          <a:prstGeom prst="chevron">
            <a:avLst>
              <a:gd fmla="val 50000"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Montserrat"/>
                <a:ea typeface="Montserrat"/>
                <a:cs typeface="Montserrat"/>
                <a:sym typeface="Montserrat"/>
              </a:rPr>
              <a:t>No readlocks</a:t>
            </a:r>
            <a:r>
              <a:rPr lang="en-GB" sz="1500">
                <a:latin typeface="Montserrat"/>
                <a:ea typeface="Montserrat"/>
                <a:cs typeface="Montserrat"/>
                <a:sym typeface="Montserrat"/>
              </a:rPr>
              <a:t>: if you ever need to update or modify a table the row of data being changed becomes locked to other users until the modification request is processed</a:t>
            </a:r>
            <a:endParaRPr sz="1800">
              <a:latin typeface="Montserrat"/>
              <a:ea typeface="Montserrat"/>
              <a:cs typeface="Montserrat"/>
              <a:sym typeface="Montserrat"/>
            </a:endParaRPr>
          </a:p>
        </p:txBody>
      </p:sp>
      <p:sp>
        <p:nvSpPr>
          <p:cNvPr id="300" name="Google Shape;300;p26"/>
          <p:cNvSpPr/>
          <p:nvPr/>
        </p:nvSpPr>
        <p:spPr>
          <a:xfrm>
            <a:off x="901800" y="2940150"/>
            <a:ext cx="7508700" cy="5367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CouchDB is </a:t>
            </a:r>
            <a:r>
              <a:rPr b="1" lang="en-GB" sz="1500">
                <a:latin typeface="Montserrat"/>
                <a:ea typeface="Montserrat"/>
                <a:cs typeface="Montserrat"/>
                <a:sym typeface="Montserrat"/>
              </a:rPr>
              <a:t>open source, </a:t>
            </a:r>
            <a:r>
              <a:rPr lang="en-GB" sz="1500">
                <a:latin typeface="Montserrat"/>
                <a:ea typeface="Montserrat"/>
                <a:cs typeface="Montserrat"/>
                <a:sym typeface="Montserrat"/>
              </a:rPr>
              <a:t>project, supported and developed by a community of contributors.</a:t>
            </a:r>
            <a:endParaRPr b="1" sz="1500">
              <a:latin typeface="Montserrat"/>
              <a:ea typeface="Montserrat"/>
              <a:cs typeface="Montserrat"/>
              <a:sym typeface="Montserrat"/>
            </a:endParaRPr>
          </a:p>
        </p:txBody>
      </p:sp>
      <p:sp>
        <p:nvSpPr>
          <p:cNvPr id="301" name="Google Shape;301;p26"/>
          <p:cNvSpPr/>
          <p:nvPr/>
        </p:nvSpPr>
        <p:spPr>
          <a:xfrm>
            <a:off x="901800" y="3733950"/>
            <a:ext cx="7508700" cy="800100"/>
          </a:xfrm>
          <a:prstGeom prst="chevron">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500">
                <a:latin typeface="Montserrat"/>
                <a:ea typeface="Montserrat"/>
                <a:cs typeface="Montserrat"/>
                <a:sym typeface="Montserrat"/>
              </a:rPr>
              <a:t>Scalable :</a:t>
            </a:r>
            <a:r>
              <a:rPr lang="en-GB" sz="1500">
                <a:latin typeface="Montserrat"/>
                <a:ea typeface="Montserrat"/>
                <a:cs typeface="Montserrat"/>
                <a:sym typeface="Montserrat"/>
              </a:rPr>
              <a:t> the architectural design of couchdb makes it extremely adaptable when partitioning dbs and </a:t>
            </a:r>
            <a:r>
              <a:rPr lang="en-GB" sz="1500">
                <a:latin typeface="Montserrat"/>
                <a:ea typeface="Montserrat"/>
                <a:cs typeface="Montserrat"/>
                <a:sym typeface="Montserrat"/>
              </a:rPr>
              <a:t>scaling</a:t>
            </a:r>
            <a:r>
              <a:rPr lang="en-GB" sz="1500">
                <a:latin typeface="Montserrat"/>
                <a:ea typeface="Montserrat"/>
                <a:cs typeface="Montserrat"/>
                <a:sym typeface="Montserrat"/>
              </a:rPr>
              <a:t> data into multiple nodes</a:t>
            </a:r>
            <a:endParaRPr sz="18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1297500" y="393750"/>
            <a:ext cx="70389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Disadvantages</a:t>
            </a:r>
            <a:endParaRPr/>
          </a:p>
        </p:txBody>
      </p:sp>
      <p:sp>
        <p:nvSpPr>
          <p:cNvPr id="307" name="Google Shape;307;p27"/>
          <p:cNvSpPr/>
          <p:nvPr/>
        </p:nvSpPr>
        <p:spPr>
          <a:xfrm>
            <a:off x="435300" y="1838350"/>
            <a:ext cx="2766900" cy="2425800"/>
          </a:xfrm>
          <a:prstGeom prst="downArrowCallout">
            <a:avLst>
              <a:gd fmla="val 25000" name="adj1"/>
              <a:gd fmla="val 25000" name="adj2"/>
              <a:gd fmla="val 25000" name="adj3"/>
              <a:gd fmla="val 64977"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GB">
                <a:latin typeface="Montserrat"/>
                <a:ea typeface="Montserrat"/>
                <a:cs typeface="Montserrat"/>
                <a:sym typeface="Montserrat"/>
              </a:rPr>
              <a:t>CouchDB can be slow for writing and querying large datasets because of its append-only storage and the need for proper indexing and complex view design.</a:t>
            </a:r>
            <a:endParaRPr>
              <a:latin typeface="Montserrat"/>
              <a:ea typeface="Montserrat"/>
              <a:cs typeface="Montserrat"/>
              <a:sym typeface="Montserrat"/>
            </a:endParaRPr>
          </a:p>
        </p:txBody>
      </p:sp>
      <p:sp>
        <p:nvSpPr>
          <p:cNvPr id="308" name="Google Shape;308;p27"/>
          <p:cNvSpPr/>
          <p:nvPr/>
        </p:nvSpPr>
        <p:spPr>
          <a:xfrm>
            <a:off x="3302000" y="1838350"/>
            <a:ext cx="3129600" cy="2254200"/>
          </a:xfrm>
          <a:prstGeom prst="downArrowCallout">
            <a:avLst>
              <a:gd fmla="val 25000" name="adj1"/>
              <a:gd fmla="val 25000" name="adj2"/>
              <a:gd fmla="val 25000" name="adj3"/>
              <a:gd fmla="val 64977"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The append-only storage model leads to high disk space usage due to document revisions, necessitating periodic compaction. Large databases and views also consume significant memory</a:t>
            </a:r>
            <a:endParaRPr>
              <a:latin typeface="Montserrat"/>
              <a:ea typeface="Montserrat"/>
              <a:cs typeface="Montserrat"/>
              <a:sym typeface="Montserrat"/>
            </a:endParaRPr>
          </a:p>
        </p:txBody>
      </p:sp>
      <p:sp>
        <p:nvSpPr>
          <p:cNvPr id="309" name="Google Shape;309;p27"/>
          <p:cNvSpPr/>
          <p:nvPr/>
        </p:nvSpPr>
        <p:spPr>
          <a:xfrm>
            <a:off x="6502400" y="1838350"/>
            <a:ext cx="2706900" cy="2124000"/>
          </a:xfrm>
          <a:prstGeom prst="downArrowCallout">
            <a:avLst>
              <a:gd fmla="val 25000" name="adj1"/>
              <a:gd fmla="val 25000" name="adj2"/>
              <a:gd fmla="val 25000" name="adj3"/>
              <a:gd fmla="val 64977"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ontserrat"/>
                <a:ea typeface="Montserrat"/>
                <a:cs typeface="Montserrat"/>
                <a:sym typeface="Montserrat"/>
              </a:rPr>
              <a:t>Designing and implementing MapReduce views requires a good understanding of JavaScript and the MapReduce paradigm, presenting a significant learning curve.</a:t>
            </a:r>
            <a:endParaRPr sz="1700">
              <a:latin typeface="Montserrat"/>
              <a:ea typeface="Montserrat"/>
              <a:cs typeface="Montserrat"/>
              <a:sym typeface="Montserrat"/>
            </a:endParaRPr>
          </a:p>
        </p:txBody>
      </p:sp>
      <p:sp>
        <p:nvSpPr>
          <p:cNvPr id="310" name="Google Shape;310;p27"/>
          <p:cNvSpPr/>
          <p:nvPr/>
        </p:nvSpPr>
        <p:spPr>
          <a:xfrm>
            <a:off x="495300" y="1217700"/>
            <a:ext cx="2706900" cy="5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Montserrat"/>
                <a:ea typeface="Montserrat"/>
                <a:cs typeface="Montserrat"/>
                <a:sym typeface="Montserrat"/>
              </a:rPr>
              <a:t>Performance Issues</a:t>
            </a:r>
            <a:endParaRPr b="1" sz="1500">
              <a:latin typeface="Montserrat"/>
              <a:ea typeface="Montserrat"/>
              <a:cs typeface="Montserrat"/>
              <a:sym typeface="Montserrat"/>
            </a:endParaRPr>
          </a:p>
        </p:txBody>
      </p:sp>
      <p:sp>
        <p:nvSpPr>
          <p:cNvPr id="311" name="Google Shape;311;p27"/>
          <p:cNvSpPr/>
          <p:nvPr/>
        </p:nvSpPr>
        <p:spPr>
          <a:xfrm>
            <a:off x="3463500" y="1217700"/>
            <a:ext cx="2706900" cy="5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latin typeface="Montserrat"/>
                <a:ea typeface="Montserrat"/>
                <a:cs typeface="Montserrat"/>
                <a:sym typeface="Montserrat"/>
              </a:rPr>
              <a:t>High Disk and Memory Usage</a:t>
            </a:r>
            <a:r>
              <a:rPr lang="en-GB" sz="1300">
                <a:latin typeface="Montserrat"/>
                <a:ea typeface="Montserrat"/>
                <a:cs typeface="Montserrat"/>
                <a:sym typeface="Montserrat"/>
              </a:rPr>
              <a:t>:</a:t>
            </a:r>
            <a:endParaRPr b="1" sz="1500">
              <a:latin typeface="Montserrat"/>
              <a:ea typeface="Montserrat"/>
              <a:cs typeface="Montserrat"/>
              <a:sym typeface="Montserrat"/>
            </a:endParaRPr>
          </a:p>
        </p:txBody>
      </p:sp>
      <p:sp>
        <p:nvSpPr>
          <p:cNvPr id="312" name="Google Shape;312;p27"/>
          <p:cNvSpPr/>
          <p:nvPr/>
        </p:nvSpPr>
        <p:spPr>
          <a:xfrm>
            <a:off x="6431700" y="1217700"/>
            <a:ext cx="2706900" cy="5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Montserrat"/>
                <a:ea typeface="Montserrat"/>
                <a:cs typeface="Montserrat"/>
                <a:sym typeface="Montserrat"/>
              </a:rPr>
              <a:t>MapReduce Complexity</a:t>
            </a:r>
            <a:r>
              <a:rPr lang="en-GB" sz="1500">
                <a:latin typeface="Montserrat"/>
                <a:ea typeface="Montserrat"/>
                <a:cs typeface="Montserrat"/>
                <a:sym typeface="Montserrat"/>
              </a:rPr>
              <a:t>:</a:t>
            </a:r>
            <a:endParaRPr b="1" sz="15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type="title"/>
          </p:nvPr>
        </p:nvSpPr>
        <p:spPr>
          <a:xfrm>
            <a:off x="895000" y="368350"/>
            <a:ext cx="64329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CouchDB Works?</a:t>
            </a:r>
            <a:endParaRPr/>
          </a:p>
        </p:txBody>
      </p:sp>
      <p:pic>
        <p:nvPicPr>
          <p:cNvPr id="318" name="Google Shape;318;p28"/>
          <p:cNvPicPr preferRelativeResize="0"/>
          <p:nvPr/>
        </p:nvPicPr>
        <p:blipFill>
          <a:blip r:embed="rId3">
            <a:alphaModFix/>
          </a:blip>
          <a:stretch>
            <a:fillRect/>
          </a:stretch>
        </p:blipFill>
        <p:spPr>
          <a:xfrm>
            <a:off x="895000" y="1282700"/>
            <a:ext cx="6835400" cy="33818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1297500" y="393750"/>
            <a:ext cx="7004400" cy="91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CouchDB vs. MongoDB</a:t>
            </a:r>
            <a:endParaRPr b="1"/>
          </a:p>
          <a:p>
            <a:pPr indent="0" lvl="0" marL="0" rtl="0" algn="l">
              <a:spcBef>
                <a:spcPts val="1600"/>
              </a:spcBef>
              <a:spcAft>
                <a:spcPts val="0"/>
              </a:spcAft>
              <a:buNone/>
            </a:pPr>
            <a:r>
              <a:t/>
            </a:r>
            <a:endParaRPr/>
          </a:p>
        </p:txBody>
      </p:sp>
      <p:sp>
        <p:nvSpPr>
          <p:cNvPr id="324" name="Google Shape;324;p29"/>
          <p:cNvSpPr txBox="1"/>
          <p:nvPr>
            <p:ph idx="1" type="body"/>
          </p:nvPr>
        </p:nvSpPr>
        <p:spPr>
          <a:xfrm>
            <a:off x="1297500" y="1518975"/>
            <a:ext cx="7004400" cy="29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Montserrat"/>
                <a:ea typeface="Montserrat"/>
                <a:cs typeface="Montserrat"/>
                <a:sym typeface="Montserrat"/>
              </a:rPr>
              <a:t>Data Model:</a:t>
            </a:r>
            <a:endParaRPr b="1" sz="1500">
              <a:latin typeface="Montserrat"/>
              <a:ea typeface="Montserrat"/>
              <a:cs typeface="Montserrat"/>
              <a:sym typeface="Montserrat"/>
            </a:endParaRPr>
          </a:p>
          <a:p>
            <a:pPr indent="-323850" lvl="0" marL="457200" rtl="0" algn="l">
              <a:spcBef>
                <a:spcPts val="1600"/>
              </a:spcBef>
              <a:spcAft>
                <a:spcPts val="0"/>
              </a:spcAft>
              <a:buSzPts val="1500"/>
              <a:buFont typeface="Montserrat"/>
              <a:buChar char="●"/>
            </a:pPr>
            <a:r>
              <a:rPr lang="en-GB" sz="1500">
                <a:latin typeface="Montserrat"/>
                <a:ea typeface="Montserrat"/>
                <a:cs typeface="Montserrat"/>
                <a:sym typeface="Montserrat"/>
              </a:rPr>
              <a:t>CouchDB: Document-oriented, uses JSON for document storage.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MongoDB: Document-oriented, also uses BSON (binary JSON) for document storage.</a:t>
            </a:r>
            <a:endParaRPr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Replication and Sharding:</a:t>
            </a:r>
            <a:endParaRPr b="1" sz="1500">
              <a:latin typeface="Montserrat"/>
              <a:ea typeface="Montserrat"/>
              <a:cs typeface="Montserrat"/>
              <a:sym typeface="Montserrat"/>
            </a:endParaRPr>
          </a:p>
          <a:p>
            <a:pPr indent="-323850" lvl="0" marL="457200" rtl="0" algn="l">
              <a:spcBef>
                <a:spcPts val="1600"/>
              </a:spcBef>
              <a:spcAft>
                <a:spcPts val="0"/>
              </a:spcAft>
              <a:buSzPts val="1500"/>
              <a:buFont typeface="Montserrat"/>
              <a:buChar char="●"/>
            </a:pPr>
            <a:r>
              <a:rPr lang="en-GB" sz="1500">
                <a:latin typeface="Montserrat"/>
                <a:ea typeface="Montserrat"/>
                <a:cs typeface="Montserrat"/>
                <a:sym typeface="Montserrat"/>
              </a:rPr>
              <a:t>CouchDB: Supports master-master replication, making it highly available and suitable for offline-first applications.</a:t>
            </a:r>
            <a:endParaRPr sz="1500">
              <a:latin typeface="Montserrat"/>
              <a:ea typeface="Montserrat"/>
              <a:cs typeface="Montserrat"/>
              <a:sym typeface="Montserrat"/>
            </a:endParaRPr>
          </a:p>
          <a:p>
            <a:pPr indent="0" lvl="0" marL="0" rtl="0" algn="l">
              <a:spcBef>
                <a:spcPts val="1600"/>
              </a:spcBef>
              <a:spcAft>
                <a:spcPts val="1600"/>
              </a:spcAft>
              <a:buNone/>
            </a:pPr>
            <a:r>
              <a:t/>
            </a:r>
            <a:endParaRPr sz="15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idx="1" type="body"/>
          </p:nvPr>
        </p:nvSpPr>
        <p:spPr>
          <a:xfrm>
            <a:off x="1267425" y="526375"/>
            <a:ext cx="6929100" cy="434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MongoDB: Supports master-slave replication and sharding for horizontal scaling.</a:t>
            </a:r>
            <a:endParaRPr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Query Language:</a:t>
            </a:r>
            <a:endParaRPr b="1" sz="1500">
              <a:latin typeface="Montserrat"/>
              <a:ea typeface="Montserrat"/>
              <a:cs typeface="Montserrat"/>
              <a:sym typeface="Montserrat"/>
            </a:endParaRPr>
          </a:p>
          <a:p>
            <a:pPr indent="-323850" lvl="0" marL="457200" rtl="0" algn="l">
              <a:spcBef>
                <a:spcPts val="1600"/>
              </a:spcBef>
              <a:spcAft>
                <a:spcPts val="0"/>
              </a:spcAft>
              <a:buSzPts val="1500"/>
              <a:buFont typeface="Montserrat"/>
              <a:buChar char="●"/>
            </a:pPr>
            <a:r>
              <a:rPr lang="en-GB" sz="1500">
                <a:latin typeface="Montserrat"/>
                <a:ea typeface="Montserrat"/>
                <a:cs typeface="Montserrat"/>
                <a:sym typeface="Montserrat"/>
              </a:rPr>
              <a:t>CouchDB: Uses MapReduce for querying and has a limited query language.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MongoDB: Uses a rich query language that supports complex queries, indexing, and aggregation.</a:t>
            </a:r>
            <a:endParaRPr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APIs:</a:t>
            </a:r>
            <a:endParaRPr b="1" sz="1500">
              <a:latin typeface="Montserrat"/>
              <a:ea typeface="Montserrat"/>
              <a:cs typeface="Montserrat"/>
              <a:sym typeface="Montserrat"/>
            </a:endParaRPr>
          </a:p>
          <a:p>
            <a:pPr indent="-323850" lvl="0" marL="457200" rtl="0" algn="l">
              <a:spcBef>
                <a:spcPts val="1600"/>
              </a:spcBef>
              <a:spcAft>
                <a:spcPts val="0"/>
              </a:spcAft>
              <a:buSzPts val="1500"/>
              <a:buFont typeface="Montserrat"/>
              <a:buChar char="●"/>
            </a:pPr>
            <a:r>
              <a:rPr lang="en-GB" sz="1500">
                <a:latin typeface="Montserrat"/>
                <a:ea typeface="Montserrat"/>
                <a:cs typeface="Montserrat"/>
                <a:sym typeface="Montserrat"/>
              </a:rPr>
              <a:t>CouchDB: Provides a RESTful HTTP API.</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 MongoDB: Provides drivers for various programming languages and a rich query API.</a:t>
            </a:r>
            <a:endParaRPr sz="1500">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APPLICATIONS</a:t>
            </a:r>
            <a:endParaRPr b="1"/>
          </a:p>
        </p:txBody>
      </p:sp>
      <p:sp>
        <p:nvSpPr>
          <p:cNvPr id="335" name="Google Shape;335;p31"/>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297500" y="393750"/>
            <a:ext cx="6763800" cy="85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Mobile Applications: Cloudant Sync (IBM)</a:t>
            </a:r>
            <a:endParaRPr b="1"/>
          </a:p>
          <a:p>
            <a:pPr indent="0" lvl="0" marL="0" rtl="0" algn="l">
              <a:spcBef>
                <a:spcPts val="1600"/>
              </a:spcBef>
              <a:spcAft>
                <a:spcPts val="0"/>
              </a:spcAft>
              <a:buNone/>
            </a:pPr>
            <a:r>
              <a:t/>
            </a:r>
            <a:endParaRPr/>
          </a:p>
        </p:txBody>
      </p:sp>
      <p:sp>
        <p:nvSpPr>
          <p:cNvPr id="341" name="Google Shape;341;p32"/>
          <p:cNvSpPr txBox="1"/>
          <p:nvPr>
            <p:ph idx="1" type="body"/>
          </p:nvPr>
        </p:nvSpPr>
        <p:spPr>
          <a:xfrm>
            <a:off x="1297500" y="1413700"/>
            <a:ext cx="6613200" cy="29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Montserrat"/>
                <a:ea typeface="Montserrat"/>
                <a:cs typeface="Montserrat"/>
                <a:sym typeface="Montserrat"/>
              </a:rPr>
              <a:t>Application: Offline-First Mobile Applications</a:t>
            </a:r>
            <a:endParaRPr b="1"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Organization</a:t>
            </a:r>
            <a:r>
              <a:rPr lang="en-GB" sz="1500">
                <a:latin typeface="Montserrat"/>
                <a:ea typeface="Montserrat"/>
                <a:cs typeface="Montserrat"/>
                <a:sym typeface="Montserrat"/>
              </a:rPr>
              <a:t>: IBM (Cloudant Sync)</a:t>
            </a:r>
            <a:endParaRPr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How CouchDB is Used</a:t>
            </a:r>
            <a:r>
              <a:rPr lang="en-GB" sz="1500">
                <a:latin typeface="Montserrat"/>
                <a:ea typeface="Montserrat"/>
                <a:cs typeface="Montserrat"/>
                <a:sym typeface="Montserrat"/>
              </a:rPr>
              <a:t>: Cloudant Sync, built on CouchDB, enables mobile applications to function offline by allowing data to be stored locally on the device and synchronized with the cloud when the device is back online. This is particularly useful for applications used in areas with poor connectivity or by mobile workforces.</a:t>
            </a:r>
            <a:endParaRPr sz="1500">
              <a:latin typeface="Montserrat"/>
              <a:ea typeface="Montserrat"/>
              <a:cs typeface="Montserrat"/>
              <a:sym typeface="Montserrat"/>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1297500" y="393750"/>
            <a:ext cx="6673500" cy="88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Healthcare: Medbook</a:t>
            </a:r>
            <a:endParaRPr b="1"/>
          </a:p>
          <a:p>
            <a:pPr indent="0" lvl="0" marL="0" rtl="0" algn="l">
              <a:spcBef>
                <a:spcPts val="1600"/>
              </a:spcBef>
              <a:spcAft>
                <a:spcPts val="0"/>
              </a:spcAft>
              <a:buNone/>
            </a:pPr>
            <a:r>
              <a:t/>
            </a:r>
            <a:endParaRPr b="1">
              <a:latin typeface="Lato"/>
              <a:ea typeface="Lato"/>
              <a:cs typeface="Lato"/>
              <a:sym typeface="Lato"/>
            </a:endParaRPr>
          </a:p>
        </p:txBody>
      </p:sp>
      <p:sp>
        <p:nvSpPr>
          <p:cNvPr id="347" name="Google Shape;347;p33"/>
          <p:cNvSpPr txBox="1"/>
          <p:nvPr>
            <p:ph idx="1" type="body"/>
          </p:nvPr>
        </p:nvSpPr>
        <p:spPr>
          <a:xfrm>
            <a:off x="1297500" y="1609225"/>
            <a:ext cx="6673500" cy="27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Montserrat"/>
                <a:ea typeface="Montserrat"/>
                <a:cs typeface="Montserrat"/>
                <a:sym typeface="Montserrat"/>
              </a:rPr>
              <a:t>Application: Patient Health Records Management</a:t>
            </a:r>
            <a:endParaRPr b="1"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Organization</a:t>
            </a:r>
            <a:r>
              <a:rPr lang="en-GB" sz="1500">
                <a:latin typeface="Montserrat"/>
                <a:ea typeface="Montserrat"/>
                <a:cs typeface="Montserrat"/>
                <a:sym typeface="Montserrat"/>
              </a:rPr>
              <a:t>: Medbook</a:t>
            </a:r>
            <a:endParaRPr sz="1500">
              <a:latin typeface="Montserrat"/>
              <a:ea typeface="Montserrat"/>
              <a:cs typeface="Montserrat"/>
              <a:sym typeface="Montserrat"/>
            </a:endParaRPr>
          </a:p>
          <a:p>
            <a:pPr indent="0" lvl="0" marL="0" rtl="0" algn="l">
              <a:spcBef>
                <a:spcPts val="1600"/>
              </a:spcBef>
              <a:spcAft>
                <a:spcPts val="0"/>
              </a:spcAft>
              <a:buNone/>
            </a:pPr>
            <a:r>
              <a:rPr b="1" lang="en-GB" sz="1500">
                <a:latin typeface="Montserrat"/>
                <a:ea typeface="Montserrat"/>
                <a:cs typeface="Montserrat"/>
                <a:sym typeface="Montserrat"/>
              </a:rPr>
              <a:t>How</a:t>
            </a:r>
            <a:r>
              <a:rPr b="1" lang="en-GB" sz="1500">
                <a:latin typeface="Montserrat"/>
                <a:ea typeface="Montserrat"/>
                <a:cs typeface="Montserrat"/>
                <a:sym typeface="Montserrat"/>
              </a:rPr>
              <a:t> CouchDB is Used</a:t>
            </a:r>
            <a:r>
              <a:rPr lang="en-GB" sz="1500">
                <a:latin typeface="Montserrat"/>
                <a:ea typeface="Montserrat"/>
                <a:cs typeface="Montserrat"/>
                <a:sym typeface="Montserrat"/>
              </a:rPr>
              <a:t>: Medbook utilizes CouchDB to store and manage patient health records. This ensures that healthcare providers can access patient data across multiple locations and maintain continuity of care even in areas with unreliable internet connectivity. CouchDB’s replication feature allows seamless data synchronization once connectivity is restored.</a:t>
            </a:r>
            <a:endParaRPr sz="1500">
              <a:latin typeface="Montserrat"/>
              <a:ea typeface="Montserrat"/>
              <a:cs typeface="Montserrat"/>
              <a:sym typeface="Montserrat"/>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type="title"/>
          </p:nvPr>
        </p:nvSpPr>
        <p:spPr>
          <a:xfrm>
            <a:off x="677300" y="2197200"/>
            <a:ext cx="8149200" cy="110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3400"/>
              <a:t>               </a:t>
            </a:r>
            <a:r>
              <a:rPr b="1" lang="en-GB" sz="3400"/>
              <a:t>DEMO VIDEO</a:t>
            </a:r>
            <a:endParaRPr b="1" sz="3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35" title="WhatsApp Video 2024-07-01 at 5.15.20 AM.mp4">
            <a:hlinkClick r:id="rId3"/>
          </p:cNvPr>
          <p:cNvPicPr preferRelativeResize="0"/>
          <p:nvPr/>
        </p:nvPicPr>
        <p:blipFill>
          <a:blip r:embed="rId4">
            <a:alphaModFix/>
          </a:blip>
          <a:stretch>
            <a:fillRect/>
          </a:stretch>
        </p:blipFill>
        <p:spPr>
          <a:xfrm>
            <a:off x="152400" y="152400"/>
            <a:ext cx="8077200" cy="45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CouchDB?</a:t>
            </a:r>
            <a:endParaRPr/>
          </a:p>
        </p:txBody>
      </p:sp>
      <p:sp>
        <p:nvSpPr>
          <p:cNvPr id="235" name="Google Shape;235;p18"/>
          <p:cNvSpPr txBox="1"/>
          <p:nvPr/>
        </p:nvSpPr>
        <p:spPr>
          <a:xfrm>
            <a:off x="1297500" y="1985200"/>
            <a:ext cx="3145800" cy="191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lt1"/>
                </a:solidFill>
                <a:latin typeface="Montserrat"/>
                <a:ea typeface="Montserrat"/>
                <a:cs typeface="Montserrat"/>
                <a:sym typeface="Montserrat"/>
              </a:rPr>
              <a:t>CouchDB is clustered database that allows you to run a single logical database server on any number of server or vms.</a:t>
            </a:r>
            <a:endParaRPr sz="2300">
              <a:solidFill>
                <a:schemeClr val="lt1"/>
              </a:solidFill>
              <a:latin typeface="Montserrat"/>
              <a:ea typeface="Montserrat"/>
              <a:cs typeface="Montserrat"/>
              <a:sym typeface="Montserrat"/>
            </a:endParaRPr>
          </a:p>
        </p:txBody>
      </p:sp>
      <p:sp>
        <p:nvSpPr>
          <p:cNvPr id="236" name="Google Shape;236;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7" name="Google Shape;237;p18"/>
          <p:cNvSpPr txBox="1"/>
          <p:nvPr/>
        </p:nvSpPr>
        <p:spPr>
          <a:xfrm>
            <a:off x="4443275" y="2426100"/>
            <a:ext cx="3018300" cy="16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8" name="Google Shape;238;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239" name="Google Shape;239;p18"/>
          <p:cNvPicPr preferRelativeResize="0"/>
          <p:nvPr/>
        </p:nvPicPr>
        <p:blipFill>
          <a:blip r:embed="rId3">
            <a:alphaModFix/>
          </a:blip>
          <a:stretch>
            <a:fillRect/>
          </a:stretch>
        </p:blipFill>
        <p:spPr>
          <a:xfrm>
            <a:off x="5380050" y="1132625"/>
            <a:ext cx="3018300" cy="259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5" name="Google Shape;245;p19"/>
          <p:cNvSpPr txBox="1"/>
          <p:nvPr>
            <p:ph idx="1" type="body"/>
          </p:nvPr>
        </p:nvSpPr>
        <p:spPr>
          <a:xfrm>
            <a:off x="1119700" y="11938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GB" sz="1600">
                <a:latin typeface="Montserrat"/>
                <a:ea typeface="Montserrat"/>
                <a:cs typeface="Montserrat"/>
                <a:sym typeface="Montserrat"/>
              </a:rPr>
              <a:t>Couchdb was introduced in </a:t>
            </a:r>
            <a:r>
              <a:rPr b="1" lang="en-GB" sz="1600">
                <a:latin typeface="Montserrat"/>
                <a:ea typeface="Montserrat"/>
                <a:cs typeface="Montserrat"/>
                <a:sym typeface="Montserrat"/>
              </a:rPr>
              <a:t>2005 </a:t>
            </a:r>
            <a:r>
              <a:rPr lang="en-GB" sz="1600">
                <a:latin typeface="Montserrat"/>
                <a:ea typeface="Montserrat"/>
                <a:cs typeface="Montserrat"/>
                <a:sym typeface="Montserrat"/>
              </a:rPr>
              <a:t>but later become an</a:t>
            </a:r>
            <a:r>
              <a:rPr b="1" lang="en-GB" sz="1600">
                <a:latin typeface="Montserrat"/>
                <a:ea typeface="Montserrat"/>
                <a:cs typeface="Montserrat"/>
                <a:sym typeface="Montserrat"/>
              </a:rPr>
              <a:t> apache software foundation</a:t>
            </a:r>
            <a:r>
              <a:rPr lang="en-GB" sz="1600">
                <a:latin typeface="Montserrat"/>
                <a:ea typeface="Montserrat"/>
                <a:cs typeface="Montserrat"/>
                <a:sym typeface="Montserrat"/>
              </a:rPr>
              <a:t> project in 2008</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GB" sz="1600">
                <a:latin typeface="Montserrat"/>
                <a:ea typeface="Montserrat"/>
                <a:cs typeface="Montserrat"/>
                <a:sym typeface="Montserrat"/>
              </a:rPr>
              <a:t>Couchdb uses schema free data model</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GB" sz="1600">
                <a:latin typeface="Montserrat"/>
                <a:ea typeface="Montserrat"/>
                <a:cs typeface="Montserrat"/>
                <a:sym typeface="Montserrat"/>
              </a:rPr>
              <a:t>Couchdb is a </a:t>
            </a:r>
            <a:r>
              <a:rPr b="1" lang="en-GB" sz="1600">
                <a:latin typeface="Montserrat"/>
                <a:ea typeface="Montserrat"/>
                <a:cs typeface="Montserrat"/>
                <a:sym typeface="Montserrat"/>
              </a:rPr>
              <a:t>Document Stoage NonSQL</a:t>
            </a:r>
            <a:r>
              <a:rPr lang="en-GB" sz="1600">
                <a:latin typeface="Montserrat"/>
                <a:ea typeface="Montserrat"/>
                <a:cs typeface="Montserrat"/>
                <a:sym typeface="Montserrat"/>
              </a:rPr>
              <a:t> database </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GB" sz="1600">
                <a:latin typeface="Montserrat"/>
                <a:ea typeface="Montserrat"/>
                <a:cs typeface="Montserrat"/>
                <a:sym typeface="Montserrat"/>
              </a:rPr>
              <a:t>Data is in flexible </a:t>
            </a:r>
            <a:r>
              <a:rPr b="1" lang="en-GB" sz="1600">
                <a:latin typeface="Montserrat"/>
                <a:ea typeface="Montserrat"/>
                <a:cs typeface="Montserrat"/>
                <a:sym typeface="Montserrat"/>
              </a:rPr>
              <a:t>Document based structure</a:t>
            </a:r>
            <a:r>
              <a:rPr lang="en-GB" sz="1600">
                <a:latin typeface="Montserrat"/>
                <a:ea typeface="Montserrat"/>
                <a:cs typeface="Montserrat"/>
                <a:sym typeface="Montserrat"/>
              </a:rPr>
              <a:t> so there is no need to worry about structure of data (structured and unstructured)</a:t>
            </a:r>
            <a:endParaRPr sz="1600">
              <a:latin typeface="Montserrat"/>
              <a:ea typeface="Montserrat"/>
              <a:cs typeface="Montserrat"/>
              <a:sym typeface="Montserrat"/>
            </a:endParaRPr>
          </a:p>
          <a:p>
            <a:pPr indent="-330200" lvl="0" marL="457200" rtl="0" algn="l">
              <a:spcBef>
                <a:spcPts val="0"/>
              </a:spcBef>
              <a:spcAft>
                <a:spcPts val="0"/>
              </a:spcAft>
              <a:buSzPts val="1600"/>
              <a:buFont typeface="Montserrat"/>
              <a:buAutoNum type="arabicPeriod"/>
            </a:pPr>
            <a:r>
              <a:rPr lang="en-GB" sz="1600">
                <a:latin typeface="Montserrat"/>
                <a:ea typeface="Montserrat"/>
                <a:cs typeface="Montserrat"/>
                <a:sym typeface="Montserrat"/>
              </a:rPr>
              <a:t>Couch db facilitate users with powerful data mapping which allows querying combining and filtering the information </a:t>
            </a:r>
            <a:endParaRPr sz="1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FEATURES</a:t>
            </a:r>
            <a:endParaRPr b="1"/>
          </a:p>
        </p:txBody>
      </p:sp>
      <p:sp>
        <p:nvSpPr>
          <p:cNvPr id="251" name="Google Shape;251;p20"/>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165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Features OF CouchDB</a:t>
            </a:r>
            <a:endParaRPr/>
          </a:p>
        </p:txBody>
      </p:sp>
      <p:pic>
        <p:nvPicPr>
          <p:cNvPr id="257" name="Google Shape;257;p21"/>
          <p:cNvPicPr preferRelativeResize="0"/>
          <p:nvPr/>
        </p:nvPicPr>
        <p:blipFill>
          <a:blip r:embed="rId3">
            <a:alphaModFix/>
          </a:blip>
          <a:stretch>
            <a:fillRect/>
          </a:stretch>
        </p:blipFill>
        <p:spPr>
          <a:xfrm>
            <a:off x="510100" y="1460500"/>
            <a:ext cx="1369500" cy="1294025"/>
          </a:xfrm>
          <a:prstGeom prst="rect">
            <a:avLst/>
          </a:prstGeom>
          <a:noFill/>
          <a:ln>
            <a:noFill/>
          </a:ln>
        </p:spPr>
      </p:pic>
      <p:pic>
        <p:nvPicPr>
          <p:cNvPr id="258" name="Google Shape;258;p21"/>
          <p:cNvPicPr preferRelativeResize="0"/>
          <p:nvPr/>
        </p:nvPicPr>
        <p:blipFill>
          <a:blip r:embed="rId4">
            <a:alphaModFix/>
          </a:blip>
          <a:stretch>
            <a:fillRect/>
          </a:stretch>
        </p:blipFill>
        <p:spPr>
          <a:xfrm>
            <a:off x="3731988" y="1460500"/>
            <a:ext cx="2289625" cy="1294025"/>
          </a:xfrm>
          <a:prstGeom prst="rect">
            <a:avLst/>
          </a:prstGeom>
          <a:noFill/>
          <a:ln>
            <a:noFill/>
          </a:ln>
        </p:spPr>
      </p:pic>
      <p:sp>
        <p:nvSpPr>
          <p:cNvPr id="259" name="Google Shape;259;p21"/>
          <p:cNvSpPr/>
          <p:nvPr/>
        </p:nvSpPr>
        <p:spPr>
          <a:xfrm>
            <a:off x="2082800" y="1155700"/>
            <a:ext cx="1219200" cy="812700"/>
          </a:xfrm>
          <a:prstGeom prst="wedgeEllipseCallout">
            <a:avLst>
              <a:gd fmla="val -53125" name="adj1"/>
              <a:gd fmla="val 65639"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Montserrat"/>
                <a:ea typeface="Montserrat"/>
                <a:cs typeface="Montserrat"/>
                <a:sym typeface="Montserrat"/>
              </a:rPr>
              <a:t>Easy</a:t>
            </a:r>
            <a:endParaRPr b="1" sz="1600">
              <a:latin typeface="Montserrat"/>
              <a:ea typeface="Montserrat"/>
              <a:cs typeface="Montserrat"/>
              <a:sym typeface="Montserrat"/>
            </a:endParaRPr>
          </a:p>
        </p:txBody>
      </p:sp>
      <p:sp>
        <p:nvSpPr>
          <p:cNvPr id="260" name="Google Shape;260;p21"/>
          <p:cNvSpPr/>
          <p:nvPr/>
        </p:nvSpPr>
        <p:spPr>
          <a:xfrm>
            <a:off x="6021600" y="1079250"/>
            <a:ext cx="1712700" cy="812700"/>
          </a:xfrm>
          <a:prstGeom prst="wedgeEllipseCallout">
            <a:avLst>
              <a:gd fmla="val -58333" name="adj1"/>
              <a:gd fmla="val 53704"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Montserrat"/>
                <a:ea typeface="Montserrat"/>
                <a:cs typeface="Montserrat"/>
                <a:sym typeface="Montserrat"/>
              </a:rPr>
              <a:t>CouchDB Replication</a:t>
            </a:r>
            <a:endParaRPr b="1" sz="1600">
              <a:latin typeface="Montserrat"/>
              <a:ea typeface="Montserrat"/>
              <a:cs typeface="Montserrat"/>
              <a:sym typeface="Montserrat"/>
            </a:endParaRPr>
          </a:p>
        </p:txBody>
      </p:sp>
      <p:pic>
        <p:nvPicPr>
          <p:cNvPr id="261" name="Google Shape;261;p21"/>
          <p:cNvPicPr preferRelativeResize="0"/>
          <p:nvPr/>
        </p:nvPicPr>
        <p:blipFill>
          <a:blip r:embed="rId5">
            <a:alphaModFix/>
          </a:blip>
          <a:stretch>
            <a:fillRect/>
          </a:stretch>
        </p:blipFill>
        <p:spPr>
          <a:xfrm>
            <a:off x="6021600" y="3033925"/>
            <a:ext cx="1518550" cy="1518550"/>
          </a:xfrm>
          <a:prstGeom prst="rect">
            <a:avLst/>
          </a:prstGeom>
          <a:noFill/>
          <a:ln>
            <a:noFill/>
          </a:ln>
        </p:spPr>
      </p:pic>
      <p:pic>
        <p:nvPicPr>
          <p:cNvPr id="262" name="Google Shape;262;p21"/>
          <p:cNvPicPr preferRelativeResize="0"/>
          <p:nvPr/>
        </p:nvPicPr>
        <p:blipFill>
          <a:blip r:embed="rId6">
            <a:alphaModFix/>
          </a:blip>
          <a:stretch>
            <a:fillRect/>
          </a:stretch>
        </p:blipFill>
        <p:spPr>
          <a:xfrm>
            <a:off x="1933125" y="3033925"/>
            <a:ext cx="1518550" cy="1518550"/>
          </a:xfrm>
          <a:prstGeom prst="rect">
            <a:avLst/>
          </a:prstGeom>
          <a:noFill/>
          <a:ln>
            <a:noFill/>
          </a:ln>
        </p:spPr>
      </p:pic>
      <p:sp>
        <p:nvSpPr>
          <p:cNvPr id="263" name="Google Shape;263;p21"/>
          <p:cNvSpPr/>
          <p:nvPr/>
        </p:nvSpPr>
        <p:spPr>
          <a:xfrm>
            <a:off x="3619500" y="3250075"/>
            <a:ext cx="1369500" cy="812700"/>
          </a:xfrm>
          <a:prstGeom prst="wedgeEllipseCallout">
            <a:avLst>
              <a:gd fmla="val -52083" name="adj1"/>
              <a:gd fmla="val 64215"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Montserrat"/>
                <a:ea typeface="Montserrat"/>
                <a:cs typeface="Montserrat"/>
                <a:sym typeface="Montserrat"/>
              </a:rPr>
              <a:t>Restful Api</a:t>
            </a:r>
            <a:endParaRPr b="1" sz="1600">
              <a:latin typeface="Montserrat"/>
              <a:ea typeface="Montserrat"/>
              <a:cs typeface="Montserrat"/>
              <a:sym typeface="Montserrat"/>
            </a:endParaRPr>
          </a:p>
        </p:txBody>
      </p:sp>
      <p:sp>
        <p:nvSpPr>
          <p:cNvPr id="264" name="Google Shape;264;p21"/>
          <p:cNvSpPr/>
          <p:nvPr/>
        </p:nvSpPr>
        <p:spPr>
          <a:xfrm>
            <a:off x="7540200" y="2221225"/>
            <a:ext cx="1603800" cy="725100"/>
          </a:xfrm>
          <a:prstGeom prst="wedgeEllipseCallout">
            <a:avLst>
              <a:gd fmla="val -36458" name="adj1"/>
              <a:gd fmla="val 73453"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latin typeface="Montserrat"/>
                <a:ea typeface="Montserrat"/>
                <a:cs typeface="Montserrat"/>
                <a:sym typeface="Montserrat"/>
              </a:rPr>
              <a:t>CouchDB Views</a:t>
            </a:r>
            <a:endParaRPr b="1" sz="16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379325" y="737525"/>
            <a:ext cx="7038900" cy="76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Distributed Architecture with Replication</a:t>
            </a:r>
            <a:endParaRPr b="1"/>
          </a:p>
          <a:p>
            <a:pPr indent="0" lvl="0" marL="0" rtl="0" algn="l">
              <a:spcBef>
                <a:spcPts val="100"/>
              </a:spcBef>
              <a:spcAft>
                <a:spcPts val="0"/>
              </a:spcAft>
              <a:buNone/>
            </a:pPr>
            <a:r>
              <a:t/>
            </a:r>
            <a:endParaRPr b="1" sz="1500"/>
          </a:p>
        </p:txBody>
      </p:sp>
      <p:sp>
        <p:nvSpPr>
          <p:cNvPr id="270" name="Google Shape;270;p22"/>
          <p:cNvSpPr txBox="1"/>
          <p:nvPr>
            <p:ph idx="1" type="body"/>
          </p:nvPr>
        </p:nvSpPr>
        <p:spPr>
          <a:xfrm>
            <a:off x="1379325" y="1606800"/>
            <a:ext cx="7038900" cy="1201800"/>
          </a:xfrm>
          <a:prstGeom prst="rect">
            <a:avLst/>
          </a:prstGeom>
        </p:spPr>
        <p:txBody>
          <a:bodyPr anchorCtr="0" anchor="t" bIns="91425" lIns="91425" spcFirstLastPara="1" rIns="91425" wrap="square" tIns="91425">
            <a:noAutofit/>
          </a:bodyPr>
          <a:lstStyle/>
          <a:p>
            <a:pPr indent="0" lvl="0" marL="228600" rtl="0" algn="l">
              <a:spcBef>
                <a:spcPts val="0"/>
              </a:spcBef>
              <a:spcAft>
                <a:spcPts val="0"/>
              </a:spcAft>
              <a:buNone/>
            </a:pPr>
            <a:r>
              <a:rPr lang="en-GB" sz="1500">
                <a:latin typeface="Montserrat"/>
                <a:ea typeface="Montserrat"/>
                <a:cs typeface="Montserrat"/>
                <a:sym typeface="Montserrat"/>
              </a:rPr>
              <a:t>CouchDB was designed with bi-directional replication (or synchronization) and off-line operation in mind. That means multiple replicas can have their own copies of the same data, modify it, and then sync those changes at a later time.</a:t>
            </a:r>
            <a:endParaRPr sz="1500">
              <a:latin typeface="Montserrat"/>
              <a:ea typeface="Montserrat"/>
              <a:cs typeface="Montserrat"/>
              <a:sym typeface="Montserrat"/>
            </a:endParaRPr>
          </a:p>
          <a:p>
            <a:pPr indent="0" lvl="0" marL="0" rtl="0" algn="l">
              <a:spcBef>
                <a:spcPts val="100"/>
              </a:spcBef>
              <a:spcAft>
                <a:spcPts val="1600"/>
              </a:spcAft>
              <a:buNone/>
            </a:pPr>
            <a:r>
              <a:t/>
            </a:r>
            <a:endParaRPr/>
          </a:p>
        </p:txBody>
      </p:sp>
      <p:sp>
        <p:nvSpPr>
          <p:cNvPr id="271" name="Google Shape;271;p22"/>
          <p:cNvSpPr txBox="1"/>
          <p:nvPr>
            <p:ph type="title"/>
          </p:nvPr>
        </p:nvSpPr>
        <p:spPr>
          <a:xfrm>
            <a:off x="1379325" y="2910475"/>
            <a:ext cx="7038900" cy="67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ACID Semantics</a:t>
            </a:r>
            <a:endParaRPr b="1"/>
          </a:p>
          <a:p>
            <a:pPr indent="0" lvl="0" marL="0" rtl="0" algn="l">
              <a:lnSpc>
                <a:spcPct val="115000"/>
              </a:lnSpc>
              <a:spcBef>
                <a:spcPts val="100"/>
              </a:spcBef>
              <a:spcAft>
                <a:spcPts val="0"/>
              </a:spcAft>
              <a:buNone/>
            </a:pPr>
            <a:r>
              <a:t/>
            </a:r>
            <a:endParaRPr b="1"/>
          </a:p>
          <a:p>
            <a:pPr indent="0" lvl="0" marL="0" rtl="0" algn="l">
              <a:spcBef>
                <a:spcPts val="100"/>
              </a:spcBef>
              <a:spcAft>
                <a:spcPts val="0"/>
              </a:spcAft>
              <a:buNone/>
            </a:pPr>
            <a:r>
              <a:t/>
            </a:r>
            <a:endParaRPr b="1" sz="1500"/>
          </a:p>
        </p:txBody>
      </p:sp>
      <p:sp>
        <p:nvSpPr>
          <p:cNvPr id="272" name="Google Shape;272;p22"/>
          <p:cNvSpPr txBox="1"/>
          <p:nvPr>
            <p:ph type="title"/>
          </p:nvPr>
        </p:nvSpPr>
        <p:spPr>
          <a:xfrm>
            <a:off x="1461200" y="3683450"/>
            <a:ext cx="7038900" cy="12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CouchDB provides ACID semantics.[11] It does this by implementing a form of Multi-Version Concurrency Control, meaning that CouchDB can handle a high volume of concurrent readers and writers without conflict.</a:t>
            </a:r>
            <a:endParaRPr sz="1500"/>
          </a:p>
          <a:p>
            <a:pPr indent="0" lvl="0" marL="0" rtl="0" algn="l">
              <a:spcBef>
                <a:spcPts val="0"/>
              </a:spcBef>
              <a:spcAft>
                <a:spcPts val="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Document Storage</a:t>
            </a:r>
            <a:endParaRPr/>
          </a:p>
        </p:txBody>
      </p:sp>
      <p:sp>
        <p:nvSpPr>
          <p:cNvPr id="278" name="Google Shape;278;p23"/>
          <p:cNvSpPr txBox="1"/>
          <p:nvPr>
            <p:ph idx="1" type="body"/>
          </p:nvPr>
        </p:nvSpPr>
        <p:spPr>
          <a:xfrm>
            <a:off x="1005400" y="1237350"/>
            <a:ext cx="3922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Montserrat"/>
                <a:ea typeface="Montserrat"/>
                <a:cs typeface="Montserrat"/>
                <a:sym typeface="Montserrat"/>
              </a:rPr>
              <a:t>CouchDB stores data as "documents", as one or more field/value pairs expressed as </a:t>
            </a:r>
            <a:r>
              <a:rPr lang="en-GB" sz="1500">
                <a:uFill>
                  <a:noFill/>
                </a:uFill>
                <a:latin typeface="Montserrat"/>
                <a:ea typeface="Montserrat"/>
                <a:cs typeface="Montserrat"/>
                <a:sym typeface="Montserrat"/>
                <a:hlinkClick r:id="rId3"/>
              </a:rPr>
              <a:t>JSON</a:t>
            </a:r>
            <a:r>
              <a:rPr lang="en-GB" sz="1500">
                <a:latin typeface="Montserrat"/>
                <a:ea typeface="Montserrat"/>
                <a:cs typeface="Montserrat"/>
                <a:sym typeface="Montserrat"/>
              </a:rPr>
              <a:t>. Field values can be simple things like strings, numbers, or dates; but </a:t>
            </a:r>
            <a:r>
              <a:rPr lang="en-GB" sz="1500">
                <a:uFill>
                  <a:noFill/>
                </a:uFill>
                <a:latin typeface="Montserrat"/>
                <a:ea typeface="Montserrat"/>
                <a:cs typeface="Montserrat"/>
                <a:sym typeface="Montserrat"/>
                <a:hlinkClick r:id="rId4"/>
              </a:rPr>
              <a:t>ordered lists</a:t>
            </a:r>
            <a:r>
              <a:rPr lang="en-GB" sz="1500">
                <a:latin typeface="Montserrat"/>
                <a:ea typeface="Montserrat"/>
                <a:cs typeface="Montserrat"/>
                <a:sym typeface="Montserrat"/>
              </a:rPr>
              <a:t> and </a:t>
            </a:r>
            <a:r>
              <a:rPr lang="en-GB" sz="1500">
                <a:uFill>
                  <a:noFill/>
                </a:uFill>
                <a:latin typeface="Montserrat"/>
                <a:ea typeface="Montserrat"/>
                <a:cs typeface="Montserrat"/>
                <a:sym typeface="Montserrat"/>
                <a:hlinkClick r:id="rId5"/>
              </a:rPr>
              <a:t>associative arrays</a:t>
            </a:r>
            <a:r>
              <a:rPr lang="en-GB" sz="1500">
                <a:latin typeface="Montserrat"/>
                <a:ea typeface="Montserrat"/>
                <a:cs typeface="Montserrat"/>
                <a:sym typeface="Montserrat"/>
              </a:rPr>
              <a:t> can also be used. Every document in a CouchDB database has a unique id and there is no required document schema.</a:t>
            </a:r>
            <a:endParaRPr sz="1400">
              <a:latin typeface="Montserrat"/>
              <a:ea typeface="Montserrat"/>
              <a:cs typeface="Montserrat"/>
              <a:sym typeface="Montserrat"/>
            </a:endParaRPr>
          </a:p>
          <a:p>
            <a:pPr indent="0" lvl="0" marL="0" rtl="0" algn="l">
              <a:spcBef>
                <a:spcPts val="1600"/>
              </a:spcBef>
              <a:spcAft>
                <a:spcPts val="1600"/>
              </a:spcAft>
              <a:buNone/>
            </a:pPr>
            <a:r>
              <a:t/>
            </a:r>
            <a:endParaRPr/>
          </a:p>
        </p:txBody>
      </p:sp>
      <p:pic>
        <p:nvPicPr>
          <p:cNvPr id="279" name="Google Shape;279;p23"/>
          <p:cNvPicPr preferRelativeResize="0"/>
          <p:nvPr/>
        </p:nvPicPr>
        <p:blipFill>
          <a:blip r:embed="rId6">
            <a:alphaModFix/>
          </a:blip>
          <a:stretch>
            <a:fillRect/>
          </a:stretch>
        </p:blipFill>
        <p:spPr>
          <a:xfrm>
            <a:off x="5016500" y="698525"/>
            <a:ext cx="3911601" cy="291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640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MapReduce Views</a:t>
            </a:r>
            <a:endParaRPr b="1"/>
          </a:p>
        </p:txBody>
      </p:sp>
      <p:sp>
        <p:nvSpPr>
          <p:cNvPr id="285" name="Google Shape;285;p24"/>
          <p:cNvSpPr txBox="1"/>
          <p:nvPr>
            <p:ph idx="1" type="body"/>
          </p:nvPr>
        </p:nvSpPr>
        <p:spPr>
          <a:xfrm>
            <a:off x="1297500" y="1849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Montserrat"/>
                <a:ea typeface="Montserrat"/>
                <a:cs typeface="Montserrat"/>
                <a:sym typeface="Montserrat"/>
              </a:rPr>
              <a:t>The stored data is structured using views. In CouchDB, each view is constructed by a JavaScript function that acts as the Map half of a map/reduce operation. The function takes a document and transforms it into a single value that it returns. CouchDB can index views and keep those indexes updated as documents are added, removed, or updated.</a:t>
            </a:r>
            <a:endParaRPr sz="15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052550" y="711250"/>
            <a:ext cx="7038900" cy="77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HTTP API</a:t>
            </a:r>
            <a:endParaRPr b="1"/>
          </a:p>
          <a:p>
            <a:pPr indent="0" lvl="0" marL="0" rtl="0" algn="l">
              <a:spcBef>
                <a:spcPts val="1600"/>
              </a:spcBef>
              <a:spcAft>
                <a:spcPts val="0"/>
              </a:spcAft>
              <a:buNone/>
            </a:pPr>
            <a:r>
              <a:t/>
            </a:r>
            <a:endParaRPr b="1"/>
          </a:p>
        </p:txBody>
      </p:sp>
      <p:sp>
        <p:nvSpPr>
          <p:cNvPr id="291" name="Google Shape;291;p25"/>
          <p:cNvSpPr txBox="1"/>
          <p:nvPr>
            <p:ph idx="1" type="body"/>
          </p:nvPr>
        </p:nvSpPr>
        <p:spPr>
          <a:xfrm>
            <a:off x="1052550" y="1937975"/>
            <a:ext cx="4064700" cy="203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Montserrat"/>
                <a:ea typeface="Montserrat"/>
                <a:cs typeface="Montserrat"/>
                <a:sym typeface="Montserrat"/>
              </a:rPr>
              <a:t>All items have a unique URI that gets exposed via HTTP. It uses the HTTP methods POST, GET, PUT and DELETE for the four basic CRUD (Create, Read, Update, Delete) operations on all resources.</a:t>
            </a:r>
            <a:endParaRPr sz="1500">
              <a:latin typeface="Montserrat"/>
              <a:ea typeface="Montserrat"/>
              <a:cs typeface="Montserrat"/>
              <a:sym typeface="Montserrat"/>
            </a:endParaRPr>
          </a:p>
        </p:txBody>
      </p:sp>
      <p:pic>
        <p:nvPicPr>
          <p:cNvPr id="292" name="Google Shape;292;p25"/>
          <p:cNvPicPr preferRelativeResize="0"/>
          <p:nvPr/>
        </p:nvPicPr>
        <p:blipFill>
          <a:blip r:embed="rId3">
            <a:alphaModFix/>
          </a:blip>
          <a:stretch>
            <a:fillRect/>
          </a:stretch>
        </p:blipFill>
        <p:spPr>
          <a:xfrm>
            <a:off x="5732650" y="1679100"/>
            <a:ext cx="3050700" cy="264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